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3"/>
  </p:notesMasterIdLst>
  <p:sldIdLst>
    <p:sldId id="256" r:id="rId5"/>
    <p:sldId id="258" r:id="rId6"/>
    <p:sldId id="262" r:id="rId7"/>
    <p:sldId id="263" r:id="rId8"/>
    <p:sldId id="264" r:id="rId9"/>
    <p:sldId id="261" r:id="rId10"/>
    <p:sldId id="265" r:id="rId11"/>
    <p:sldId id="266" r:id="rId12"/>
    <p:sldId id="269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19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4" autoAdjust="0"/>
    <p:restoredTop sz="86464" autoAdjust="0"/>
  </p:normalViewPr>
  <p:slideViewPr>
    <p:cSldViewPr snapToGrid="0">
      <p:cViewPr varScale="1">
        <p:scale>
          <a:sx n="105" d="100"/>
          <a:sy n="105" d="100"/>
        </p:scale>
        <p:origin x="-629" y="62"/>
      </p:cViewPr>
      <p:guideLst>
        <p:guide orient="horz"/>
        <p:guide pos="1912"/>
      </p:guideLst>
    </p:cSldViewPr>
  </p:slideViewPr>
  <p:outlineViewPr>
    <p:cViewPr>
      <p:scale>
        <a:sx n="33" d="100"/>
        <a:sy n="33" d="100"/>
      </p:scale>
      <p:origin x="0" y="66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22"/>
    </p:cViewPr>
  </p:sorter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F944-3588-4818-A96A-91C9E4748A2A}" type="datetimeFigureOut">
              <a:rPr lang="en-US" smtClean="0"/>
              <a:t>7/20/2016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1227B-2E3E-4273-93F9-A2E5FEC0AC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490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1227B-2E3E-4273-93F9-A2E5FEC0ACB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13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1227B-2E3E-4273-93F9-A2E5FEC0ACB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136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itle_Sli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4" y="190500"/>
            <a:ext cx="8713465" cy="4895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8500" y="1940267"/>
            <a:ext cx="7747000" cy="377026"/>
          </a:xfrm>
        </p:spPr>
        <p:txBody>
          <a:bodyPr anchor="b"/>
          <a:lstStyle>
            <a:lvl1pPr algn="ctr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8500" y="2514600"/>
            <a:ext cx="7747000" cy="81280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482340" y="167640"/>
            <a:ext cx="2125980" cy="739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Rules_Single_A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r="-57141"/>
          <a:stretch/>
        </p:blipFill>
        <p:spPr>
          <a:xfrm>
            <a:off x="1627124" y="360976"/>
            <a:ext cx="10034016" cy="74335"/>
          </a:xfrm>
          <a:prstGeom prst="rect">
            <a:avLst/>
          </a:prstGeom>
        </p:spPr>
      </p:pic>
      <p:pic>
        <p:nvPicPr>
          <p:cNvPr id="8" name="Picture 7" descr="CL_Logo_DRAWN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7" y="4693417"/>
            <a:ext cx="634845" cy="19681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6812280" y="3663828"/>
            <a:ext cx="2080291" cy="1444595"/>
          </a:xfrm>
          <a:custGeom>
            <a:avLst/>
            <a:gdLst>
              <a:gd name="connsiteX0" fmla="*/ 0 w 1973580"/>
              <a:gd name="connsiteY0" fmla="*/ 0 h 1389864"/>
              <a:gd name="connsiteX1" fmla="*/ 1973580 w 1973580"/>
              <a:gd name="connsiteY1" fmla="*/ 0 h 1389864"/>
              <a:gd name="connsiteX2" fmla="*/ 1973580 w 1973580"/>
              <a:gd name="connsiteY2" fmla="*/ 1389864 h 1389864"/>
              <a:gd name="connsiteX3" fmla="*/ 0 w 1973580"/>
              <a:gd name="connsiteY3" fmla="*/ 1389864 h 1389864"/>
              <a:gd name="connsiteX4" fmla="*/ 0 w 1973580"/>
              <a:gd name="connsiteY4" fmla="*/ 0 h 1389864"/>
              <a:gd name="connsiteX0" fmla="*/ 0 w 1973580"/>
              <a:gd name="connsiteY0" fmla="*/ 0 h 1389864"/>
              <a:gd name="connsiteX1" fmla="*/ 1935480 w 1973580"/>
              <a:gd name="connsiteY1" fmla="*/ 60960 h 1389864"/>
              <a:gd name="connsiteX2" fmla="*/ 1973580 w 1973580"/>
              <a:gd name="connsiteY2" fmla="*/ 1389864 h 1389864"/>
              <a:gd name="connsiteX3" fmla="*/ 0 w 1973580"/>
              <a:gd name="connsiteY3" fmla="*/ 1389864 h 1389864"/>
              <a:gd name="connsiteX4" fmla="*/ 0 w 1973580"/>
              <a:gd name="connsiteY4" fmla="*/ 0 h 1389864"/>
              <a:gd name="connsiteX0" fmla="*/ 0 w 1973580"/>
              <a:gd name="connsiteY0" fmla="*/ 54731 h 1444595"/>
              <a:gd name="connsiteX1" fmla="*/ 1577340 w 1973580"/>
              <a:gd name="connsiteY1" fmla="*/ 1391 h 1444595"/>
              <a:gd name="connsiteX2" fmla="*/ 1935480 w 1973580"/>
              <a:gd name="connsiteY2" fmla="*/ 115691 h 1444595"/>
              <a:gd name="connsiteX3" fmla="*/ 1973580 w 1973580"/>
              <a:gd name="connsiteY3" fmla="*/ 1444595 h 1444595"/>
              <a:gd name="connsiteX4" fmla="*/ 0 w 1973580"/>
              <a:gd name="connsiteY4" fmla="*/ 1444595 h 1444595"/>
              <a:gd name="connsiteX5" fmla="*/ 0 w 1973580"/>
              <a:gd name="connsiteY5" fmla="*/ 54731 h 1444595"/>
              <a:gd name="connsiteX0" fmla="*/ 0 w 2080291"/>
              <a:gd name="connsiteY0" fmla="*/ 54731 h 1444595"/>
              <a:gd name="connsiteX1" fmla="*/ 1577340 w 2080291"/>
              <a:gd name="connsiteY1" fmla="*/ 1391 h 1444595"/>
              <a:gd name="connsiteX2" fmla="*/ 1935480 w 2080291"/>
              <a:gd name="connsiteY2" fmla="*/ 115691 h 1444595"/>
              <a:gd name="connsiteX3" fmla="*/ 2080260 w 2080291"/>
              <a:gd name="connsiteY3" fmla="*/ 428112 h 1444595"/>
              <a:gd name="connsiteX4" fmla="*/ 1973580 w 2080291"/>
              <a:gd name="connsiteY4" fmla="*/ 1444595 h 1444595"/>
              <a:gd name="connsiteX5" fmla="*/ 0 w 2080291"/>
              <a:gd name="connsiteY5" fmla="*/ 1444595 h 1444595"/>
              <a:gd name="connsiteX6" fmla="*/ 0 w 2080291"/>
              <a:gd name="connsiteY6" fmla="*/ 54731 h 1444595"/>
              <a:gd name="connsiteX0" fmla="*/ 0 w 2080291"/>
              <a:gd name="connsiteY0" fmla="*/ 54731 h 1444595"/>
              <a:gd name="connsiteX1" fmla="*/ 1577340 w 2080291"/>
              <a:gd name="connsiteY1" fmla="*/ 1391 h 1444595"/>
              <a:gd name="connsiteX2" fmla="*/ 1935480 w 2080291"/>
              <a:gd name="connsiteY2" fmla="*/ 115691 h 1444595"/>
              <a:gd name="connsiteX3" fmla="*/ 2080260 w 2080291"/>
              <a:gd name="connsiteY3" fmla="*/ 428112 h 1444595"/>
              <a:gd name="connsiteX4" fmla="*/ 1973580 w 2080291"/>
              <a:gd name="connsiteY4" fmla="*/ 1444595 h 1444595"/>
              <a:gd name="connsiteX5" fmla="*/ 0 w 2080291"/>
              <a:gd name="connsiteY5" fmla="*/ 1444595 h 1444595"/>
              <a:gd name="connsiteX6" fmla="*/ 60960 w 2080291"/>
              <a:gd name="connsiteY6" fmla="*/ 1030092 h 1444595"/>
              <a:gd name="connsiteX7" fmla="*/ 0 w 2080291"/>
              <a:gd name="connsiteY7" fmla="*/ 54731 h 1444595"/>
              <a:gd name="connsiteX0" fmla="*/ 0 w 2080291"/>
              <a:gd name="connsiteY0" fmla="*/ 54731 h 1444595"/>
              <a:gd name="connsiteX1" fmla="*/ 1577340 w 2080291"/>
              <a:gd name="connsiteY1" fmla="*/ 1391 h 1444595"/>
              <a:gd name="connsiteX2" fmla="*/ 1935480 w 2080291"/>
              <a:gd name="connsiteY2" fmla="*/ 115691 h 1444595"/>
              <a:gd name="connsiteX3" fmla="*/ 2080260 w 2080291"/>
              <a:gd name="connsiteY3" fmla="*/ 428112 h 1444595"/>
              <a:gd name="connsiteX4" fmla="*/ 1973580 w 2080291"/>
              <a:gd name="connsiteY4" fmla="*/ 1444595 h 1444595"/>
              <a:gd name="connsiteX5" fmla="*/ 0 w 2080291"/>
              <a:gd name="connsiteY5" fmla="*/ 1444595 h 1444595"/>
              <a:gd name="connsiteX6" fmla="*/ 144780 w 2080291"/>
              <a:gd name="connsiteY6" fmla="*/ 999612 h 1444595"/>
              <a:gd name="connsiteX7" fmla="*/ 0 w 2080291"/>
              <a:gd name="connsiteY7" fmla="*/ 54731 h 1444595"/>
              <a:gd name="connsiteX0" fmla="*/ 0 w 2080291"/>
              <a:gd name="connsiteY0" fmla="*/ 54731 h 1444595"/>
              <a:gd name="connsiteX1" fmla="*/ 1577340 w 2080291"/>
              <a:gd name="connsiteY1" fmla="*/ 1391 h 1444595"/>
              <a:gd name="connsiteX2" fmla="*/ 1935480 w 2080291"/>
              <a:gd name="connsiteY2" fmla="*/ 115691 h 1444595"/>
              <a:gd name="connsiteX3" fmla="*/ 2080260 w 2080291"/>
              <a:gd name="connsiteY3" fmla="*/ 428112 h 1444595"/>
              <a:gd name="connsiteX4" fmla="*/ 1973580 w 2080291"/>
              <a:gd name="connsiteY4" fmla="*/ 1444595 h 1444595"/>
              <a:gd name="connsiteX5" fmla="*/ 0 w 2080291"/>
              <a:gd name="connsiteY5" fmla="*/ 1444595 h 1444595"/>
              <a:gd name="connsiteX6" fmla="*/ 144780 w 2080291"/>
              <a:gd name="connsiteY6" fmla="*/ 999612 h 1444595"/>
              <a:gd name="connsiteX7" fmla="*/ 0 w 2080291"/>
              <a:gd name="connsiteY7" fmla="*/ 54731 h 1444595"/>
              <a:gd name="connsiteX0" fmla="*/ 0 w 2080291"/>
              <a:gd name="connsiteY0" fmla="*/ 54731 h 1444595"/>
              <a:gd name="connsiteX1" fmla="*/ 1577340 w 2080291"/>
              <a:gd name="connsiteY1" fmla="*/ 1391 h 1444595"/>
              <a:gd name="connsiteX2" fmla="*/ 1935480 w 2080291"/>
              <a:gd name="connsiteY2" fmla="*/ 115691 h 1444595"/>
              <a:gd name="connsiteX3" fmla="*/ 2080260 w 2080291"/>
              <a:gd name="connsiteY3" fmla="*/ 428112 h 1444595"/>
              <a:gd name="connsiteX4" fmla="*/ 1973580 w 2080291"/>
              <a:gd name="connsiteY4" fmla="*/ 1444595 h 1444595"/>
              <a:gd name="connsiteX5" fmla="*/ 0 w 2080291"/>
              <a:gd name="connsiteY5" fmla="*/ 1444595 h 1444595"/>
              <a:gd name="connsiteX6" fmla="*/ 99060 w 2080291"/>
              <a:gd name="connsiteY6" fmla="*/ 991992 h 1444595"/>
              <a:gd name="connsiteX7" fmla="*/ 0 w 2080291"/>
              <a:gd name="connsiteY7" fmla="*/ 54731 h 144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0291" h="1444595">
                <a:moveTo>
                  <a:pt x="0" y="54731"/>
                </a:moveTo>
                <a:cubicBezTo>
                  <a:pt x="520700" y="67431"/>
                  <a:pt x="1056640" y="-11309"/>
                  <a:pt x="1577340" y="1391"/>
                </a:cubicBezTo>
                <a:lnTo>
                  <a:pt x="1935480" y="115691"/>
                </a:lnTo>
                <a:cubicBezTo>
                  <a:pt x="1932940" y="209671"/>
                  <a:pt x="2082800" y="334132"/>
                  <a:pt x="2080260" y="428112"/>
                </a:cubicBezTo>
                <a:lnTo>
                  <a:pt x="1973580" y="1444595"/>
                </a:lnTo>
                <a:lnTo>
                  <a:pt x="0" y="1444595"/>
                </a:lnTo>
                <a:cubicBezTo>
                  <a:pt x="0" y="1319127"/>
                  <a:pt x="99060" y="1117460"/>
                  <a:pt x="99060" y="991992"/>
                </a:cubicBezTo>
                <a:lnTo>
                  <a:pt x="0" y="547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udio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69" y="4042138"/>
            <a:ext cx="987056" cy="7807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6" r="23794"/>
          <a:stretch/>
        </p:blipFill>
        <p:spPr>
          <a:xfrm>
            <a:off x="8674485" y="3841306"/>
            <a:ext cx="275507" cy="532574"/>
          </a:xfrm>
          <a:prstGeom prst="rect">
            <a:avLst/>
          </a:prstGeom>
        </p:spPr>
      </p:pic>
      <p:pic>
        <p:nvPicPr>
          <p:cNvPr id="13" name="Picture 12" descr="Swirl_3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8654">
            <a:off x="7441065" y="4794764"/>
            <a:ext cx="386047" cy="213804"/>
          </a:xfrm>
          <a:prstGeom prst="rect">
            <a:avLst/>
          </a:prstGeom>
        </p:spPr>
      </p:pic>
      <p:pic>
        <p:nvPicPr>
          <p:cNvPr id="14" name="Picture 13" descr="Swirl_3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73124">
            <a:off x="7982310" y="4056284"/>
            <a:ext cx="443623" cy="2456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753" r="6579" b="12460"/>
          <a:stretch/>
        </p:blipFill>
        <p:spPr>
          <a:xfrm>
            <a:off x="7939371" y="4373880"/>
            <a:ext cx="672857" cy="55941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015922" y="4842611"/>
            <a:ext cx="6399830" cy="274637"/>
          </a:xfrm>
        </p:spPr>
        <p:txBody>
          <a:bodyPr/>
          <a:lstStyle>
            <a:lvl1pPr>
              <a:defRPr sz="600"/>
            </a:lvl1pPr>
          </a:lstStyle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00" y="1624013"/>
            <a:ext cx="6172200" cy="377026"/>
          </a:xfrm>
        </p:spPr>
        <p:txBody>
          <a:bodyPr anchor="ctr"/>
          <a:lstStyle>
            <a:lvl1pPr algn="l">
              <a:defRPr sz="2800" b="0" cap="none" baseline="0">
                <a:solidFill>
                  <a:srgbClr val="055C9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1600" y="2207001"/>
            <a:ext cx="6172200" cy="409199"/>
          </a:xfrm>
        </p:spPr>
        <p:txBody>
          <a:bodyPr anchor="t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CL_Logo_DRAW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9" y="4677289"/>
            <a:ext cx="1215590" cy="376865"/>
          </a:xfrm>
          <a:prstGeom prst="rect">
            <a:avLst/>
          </a:prstGeom>
        </p:spPr>
      </p:pic>
      <p:pic>
        <p:nvPicPr>
          <p:cNvPr id="6" name="Picture 5" descr="Rules_Single_A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r="-57141"/>
          <a:stretch/>
        </p:blipFill>
        <p:spPr>
          <a:xfrm>
            <a:off x="1597679" y="4865721"/>
            <a:ext cx="11423745" cy="68126"/>
          </a:xfrm>
          <a:prstGeom prst="rect">
            <a:avLst/>
          </a:prstGeom>
        </p:spPr>
      </p:pic>
      <p:pic>
        <p:nvPicPr>
          <p:cNvPr id="4" name="Picture 3" descr="Audi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4" y="271463"/>
            <a:ext cx="1840495" cy="1455737"/>
          </a:xfrm>
          <a:prstGeom prst="rect">
            <a:avLst/>
          </a:prstGeom>
        </p:spPr>
      </p:pic>
      <p:pic>
        <p:nvPicPr>
          <p:cNvPr id="11" name="Picture 10" descr="Swirl_3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9126">
            <a:off x="1431691" y="1437203"/>
            <a:ext cx="908570" cy="503193"/>
          </a:xfrm>
          <a:prstGeom prst="rect">
            <a:avLst/>
          </a:prstGeom>
        </p:spPr>
      </p:pic>
      <p:pic>
        <p:nvPicPr>
          <p:cNvPr id="12" name="Picture 11" descr="Swirl_2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3741" flipH="1">
            <a:off x="317501" y="2559169"/>
            <a:ext cx="596900" cy="8332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753" r="6579" b="12460"/>
          <a:stretch/>
        </p:blipFill>
        <p:spPr>
          <a:xfrm>
            <a:off x="879649" y="1953688"/>
            <a:ext cx="1101550" cy="9158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4" y="3401066"/>
            <a:ext cx="596838" cy="596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6" r="23794"/>
          <a:stretch/>
        </p:blipFill>
        <p:spPr>
          <a:xfrm>
            <a:off x="737542" y="3603563"/>
            <a:ext cx="252342" cy="487795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1597679" y="4933847"/>
            <a:ext cx="6781693" cy="183401"/>
          </a:xfrm>
        </p:spPr>
        <p:txBody>
          <a:bodyPr/>
          <a:lstStyle>
            <a:lvl1pPr>
              <a:defRPr sz="600"/>
            </a:lvl1pPr>
          </a:lstStyle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0" y="260059"/>
            <a:ext cx="8026400" cy="31144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Rules_Single_B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3" r="10006"/>
          <a:stretch/>
        </p:blipFill>
        <p:spPr>
          <a:xfrm>
            <a:off x="215900" y="711200"/>
            <a:ext cx="8586216" cy="335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753" r="6579" b="12460"/>
          <a:stretch/>
        </p:blipFill>
        <p:spPr>
          <a:xfrm>
            <a:off x="79668" y="166696"/>
            <a:ext cx="628992" cy="522941"/>
          </a:xfrm>
          <a:prstGeom prst="rect">
            <a:avLst/>
          </a:prstGeom>
        </p:spPr>
      </p:pic>
      <p:pic>
        <p:nvPicPr>
          <p:cNvPr id="17" name="Picture 16" descr="CL_Logo_DRAWN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9" y="4677289"/>
            <a:ext cx="1215590" cy="376865"/>
          </a:xfrm>
          <a:prstGeom prst="rect">
            <a:avLst/>
          </a:prstGeom>
        </p:spPr>
      </p:pic>
      <p:pic>
        <p:nvPicPr>
          <p:cNvPr id="18" name="Picture 17" descr="Rules_Single_A.pn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r="-57141"/>
          <a:stretch/>
        </p:blipFill>
        <p:spPr>
          <a:xfrm>
            <a:off x="1597679" y="4865721"/>
            <a:ext cx="11423745" cy="6812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597679" y="4933847"/>
            <a:ext cx="6781693" cy="183401"/>
          </a:xfrm>
        </p:spPr>
        <p:txBody>
          <a:bodyPr/>
          <a:lstStyle>
            <a:lvl1pPr>
              <a:defRPr sz="600"/>
            </a:lvl1pPr>
          </a:lstStyle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0059"/>
            <a:ext cx="8026400" cy="31144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Rules_Single_B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3" r="10006"/>
          <a:stretch/>
        </p:blipFill>
        <p:spPr>
          <a:xfrm>
            <a:off x="215900" y="711200"/>
            <a:ext cx="8586216" cy="335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753" r="6579" b="12460"/>
          <a:stretch/>
        </p:blipFill>
        <p:spPr>
          <a:xfrm>
            <a:off x="79668" y="166696"/>
            <a:ext cx="628992" cy="522941"/>
          </a:xfrm>
          <a:prstGeom prst="rect">
            <a:avLst/>
          </a:prstGeom>
        </p:spPr>
      </p:pic>
      <p:pic>
        <p:nvPicPr>
          <p:cNvPr id="21" name="Picture 20" descr="CL_Logo_DRAWN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9" y="4677289"/>
            <a:ext cx="1215590" cy="376865"/>
          </a:xfrm>
          <a:prstGeom prst="rect">
            <a:avLst/>
          </a:prstGeom>
        </p:spPr>
      </p:pic>
      <p:pic>
        <p:nvPicPr>
          <p:cNvPr id="22" name="Picture 21" descr="Rules_Single_A.pn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r="-57141"/>
          <a:stretch/>
        </p:blipFill>
        <p:spPr>
          <a:xfrm>
            <a:off x="1597679" y="4865721"/>
            <a:ext cx="11423745" cy="6812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597679" y="4933847"/>
            <a:ext cx="6781693" cy="183401"/>
          </a:xfrm>
        </p:spPr>
        <p:txBody>
          <a:bodyPr/>
          <a:lstStyle>
            <a:lvl1pPr>
              <a:defRPr sz="600"/>
            </a:lvl1pPr>
          </a:lstStyle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125" y="1154113"/>
            <a:ext cx="8415338" cy="1411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79372" y="4858377"/>
            <a:ext cx="309700" cy="21544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40067-BD2A-418A-98BB-08A98047DC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125" y="323559"/>
            <a:ext cx="8415338" cy="29623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125" y="4958255"/>
            <a:ext cx="8014247" cy="1589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5" r:id="rId5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2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ct val="95000"/>
        </a:lnSpc>
        <a:spcBef>
          <a:spcPts val="12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00050" indent="-171450" algn="l" defTabSz="914400" rtl="0" eaLnBrk="1" latinLnBrk="0" hangingPunct="1">
        <a:lnSpc>
          <a:spcPct val="95000"/>
        </a:lnSpc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71500" indent="-114300" algn="l" defTabSz="914400" rtl="0" eaLnBrk="1" latinLnBrk="0" hangingPunct="1">
        <a:lnSpc>
          <a:spcPct val="95000"/>
        </a:lnSpc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-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2950" indent="-114300" algn="l" defTabSz="914400" rtl="0" eaLnBrk="1" latinLnBrk="0" hangingPunct="1">
        <a:lnSpc>
          <a:spcPct val="95000"/>
        </a:lnSpc>
        <a:spcBef>
          <a:spcPct val="20000"/>
        </a:spcBef>
        <a:buFont typeface="Arial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14400" indent="-114300" algn="l" defTabSz="914400" rtl="0" eaLnBrk="1" latinLnBrk="0" hangingPunct="1">
        <a:lnSpc>
          <a:spcPct val="95000"/>
        </a:lnSpc>
        <a:spcBef>
          <a:spcPct val="20000"/>
        </a:spcBef>
        <a:buFont typeface="Arial" pitchFamily="34" charset="0"/>
        <a:buChar char="-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kype.com/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447" y="1858987"/>
            <a:ext cx="7747000" cy="377026"/>
          </a:xfrm>
        </p:spPr>
        <p:txBody>
          <a:bodyPr/>
          <a:lstStyle/>
          <a:p>
            <a:r>
              <a:rPr lang="en-US" dirty="0"/>
              <a:t>Windows 10 Module 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8500" y="2514600"/>
            <a:ext cx="7747000" cy="233910"/>
          </a:xfrm>
        </p:spPr>
        <p:txBody>
          <a:bodyPr/>
          <a:lstStyle/>
          <a:p>
            <a:r>
              <a:rPr lang="en-US" b="1" dirty="0"/>
              <a:t>Using Apps to Get and Share Information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62" y="901450"/>
            <a:ext cx="8415338" cy="2923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People app with highlighted contact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271894"/>
            <a:ext cx="8026400" cy="287771"/>
          </a:xfrm>
        </p:spPr>
        <p:txBody>
          <a:bodyPr/>
          <a:lstStyle/>
          <a:p>
            <a:r>
              <a:rPr lang="en-US" dirty="0"/>
              <a:t>Add Contacts to People </a:t>
            </a:r>
            <a:r>
              <a:rPr lang="en-US" sz="1200" dirty="0"/>
              <a:t>(Slide 2 of 2)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16" y="1193838"/>
            <a:ext cx="4788568" cy="3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74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154113"/>
            <a:ext cx="8415338" cy="3990323"/>
          </a:xfrm>
        </p:spPr>
        <p:txBody>
          <a:bodyPr/>
          <a:lstStyle/>
          <a:p>
            <a:r>
              <a:rPr lang="en-US" dirty="0"/>
              <a:t>Windows includes a Mail app to manage </a:t>
            </a:r>
            <a:r>
              <a:rPr lang="en-US" b="1" dirty="0"/>
              <a:t>email (electronic mail)</a:t>
            </a:r>
          </a:p>
          <a:p>
            <a:r>
              <a:rPr lang="en-US" dirty="0"/>
              <a:t>Email messages follow a standard memo format</a:t>
            </a:r>
          </a:p>
          <a:p>
            <a:pPr lvl="1"/>
            <a:r>
              <a:rPr lang="en-US" dirty="0"/>
              <a:t>To</a:t>
            </a:r>
          </a:p>
          <a:p>
            <a:pPr lvl="1"/>
            <a:r>
              <a:rPr lang="en-US" dirty="0"/>
              <a:t>Subject</a:t>
            </a:r>
          </a:p>
          <a:p>
            <a:pPr lvl="1"/>
            <a:r>
              <a:rPr lang="en-US" dirty="0"/>
              <a:t>Typed message</a:t>
            </a:r>
          </a:p>
          <a:p>
            <a:r>
              <a:rPr lang="en-US" dirty="0"/>
              <a:t>Can send a copy of your message to additional recipients </a:t>
            </a:r>
          </a:p>
          <a:p>
            <a:r>
              <a:rPr lang="en-US" dirty="0"/>
              <a:t>Can add attachments</a:t>
            </a:r>
          </a:p>
          <a:p>
            <a:r>
              <a:rPr lang="en-US" dirty="0"/>
              <a:t>Works with the People app to find recipient names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271894"/>
            <a:ext cx="8026400" cy="287771"/>
          </a:xfrm>
        </p:spPr>
        <p:txBody>
          <a:bodyPr/>
          <a:lstStyle/>
          <a:p>
            <a:r>
              <a:rPr lang="en-US" dirty="0"/>
              <a:t>Send Messages with Mail </a:t>
            </a:r>
            <a:r>
              <a:rPr lang="en-US" sz="1200" dirty="0"/>
              <a:t>(Slide 1 of 2)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  <p:extLst>
      <p:ext uri="{BB962C8B-B14F-4D97-AF65-F5344CB8AC3E}">
        <p14:creationId xmlns:p14="http://schemas.microsoft.com/office/powerpoint/2010/main" val="1768882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62" y="925513"/>
            <a:ext cx="8415338" cy="2923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Mail app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271894"/>
            <a:ext cx="8026400" cy="287771"/>
          </a:xfrm>
        </p:spPr>
        <p:txBody>
          <a:bodyPr/>
          <a:lstStyle/>
          <a:p>
            <a:r>
              <a:rPr lang="en-US" dirty="0"/>
              <a:t>Send Messages with Mail </a:t>
            </a:r>
            <a:r>
              <a:rPr lang="en-US" sz="1200" dirty="0"/>
              <a:t>(Slide 2 of 2)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89" y="1335611"/>
            <a:ext cx="5677356" cy="319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75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154113"/>
            <a:ext cx="8415338" cy="3739485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The Mail app checks for messages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dirty="0"/>
              <a:t>When you open the app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dirty="0"/>
              <a:t>Periodically while the app is open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dirty="0"/>
              <a:t>When you press the Sync this view button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When you respond to messages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dirty="0"/>
              <a:t>Reply to create a new message to the sender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dirty="0"/>
              <a:t>Forward to create a new message for someone else</a:t>
            </a:r>
          </a:p>
          <a:p>
            <a:pPr>
              <a:lnSpc>
                <a:spcPct val="90000"/>
              </a:lnSpc>
              <a:defRPr/>
            </a:pPr>
            <a:r>
              <a:rPr lang="en-US" b="1" dirty="0"/>
              <a:t>Spam</a:t>
            </a:r>
            <a:r>
              <a:rPr lang="en-US" dirty="0"/>
              <a:t>, unsolicited mass email, is placed in the Junk folder 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271894"/>
            <a:ext cx="8026400" cy="287771"/>
          </a:xfrm>
        </p:spPr>
        <p:txBody>
          <a:bodyPr/>
          <a:lstStyle/>
          <a:p>
            <a:r>
              <a:rPr lang="en-US" dirty="0"/>
              <a:t>Receive and Respond to Messages </a:t>
            </a:r>
            <a:r>
              <a:rPr lang="en-US" sz="1200" dirty="0"/>
              <a:t>(Slide 1 of 2)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  <p:extLst>
      <p:ext uri="{BB962C8B-B14F-4D97-AF65-F5344CB8AC3E}">
        <p14:creationId xmlns:p14="http://schemas.microsoft.com/office/powerpoint/2010/main" val="822506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62" y="973639"/>
            <a:ext cx="8415338" cy="738664"/>
          </a:xfrm>
        </p:spPr>
        <p:txBody>
          <a:bodyPr/>
          <a:lstStyle/>
          <a:p>
            <a:r>
              <a:rPr lang="en-US" dirty="0"/>
              <a:t>Can attach a file to an email message</a:t>
            </a:r>
          </a:p>
          <a:p>
            <a:r>
              <a:rPr lang="en-US" dirty="0"/>
              <a:t>Mail response actions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271894"/>
            <a:ext cx="8026400" cy="287771"/>
          </a:xfrm>
        </p:spPr>
        <p:txBody>
          <a:bodyPr/>
          <a:lstStyle/>
          <a:p>
            <a:r>
              <a:rPr lang="en-US" dirty="0"/>
              <a:t>Receive and Respond to Messages </a:t>
            </a:r>
            <a:r>
              <a:rPr lang="en-US" sz="1200" dirty="0"/>
              <a:t>(Slide 2 of 2)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01" y="1970455"/>
            <a:ext cx="8000030" cy="18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64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62" y="973639"/>
            <a:ext cx="8415338" cy="3097771"/>
          </a:xfrm>
        </p:spPr>
        <p:txBody>
          <a:bodyPr/>
          <a:lstStyle/>
          <a:p>
            <a:pPr>
              <a:defRPr/>
            </a:pPr>
            <a:r>
              <a:rPr lang="en-US" dirty="0"/>
              <a:t>Messaging is an instant message app</a:t>
            </a:r>
          </a:p>
          <a:p>
            <a:pPr>
              <a:defRPr/>
            </a:pPr>
            <a:r>
              <a:rPr lang="en-US" dirty="0"/>
              <a:t>An</a:t>
            </a:r>
            <a:r>
              <a:rPr lang="en-US" dirty="0">
                <a:solidFill>
                  <a:srgbClr val="3399FF"/>
                </a:solidFill>
              </a:rPr>
              <a:t> </a:t>
            </a:r>
            <a:r>
              <a:rPr lang="en-US" b="1" dirty="0"/>
              <a:t>instant message </a:t>
            </a:r>
            <a:r>
              <a:rPr lang="en-US" dirty="0"/>
              <a:t>is an online typewritten conversation in real time</a:t>
            </a:r>
          </a:p>
          <a:p>
            <a:pPr>
              <a:defRPr/>
            </a:pPr>
            <a:r>
              <a:rPr lang="en-US" dirty="0"/>
              <a:t>A conversation of text exchanges is called a </a:t>
            </a:r>
            <a:r>
              <a:rPr lang="en-US" b="1" dirty="0"/>
              <a:t>thread</a:t>
            </a:r>
          </a:p>
          <a:p>
            <a:pPr>
              <a:defRPr/>
            </a:pPr>
            <a:r>
              <a:rPr lang="en-US" dirty="0"/>
              <a:t>Integrated with </a:t>
            </a:r>
            <a:r>
              <a:rPr lang="en-US" b="1" dirty="0"/>
              <a:t>Skype Video</a:t>
            </a:r>
          </a:p>
          <a:p>
            <a:pPr lvl="1">
              <a:defRPr/>
            </a:pPr>
            <a:r>
              <a:rPr lang="en-US" dirty="0"/>
              <a:t>Talk and see another person in real time</a:t>
            </a:r>
          </a:p>
          <a:p>
            <a:pPr lvl="1">
              <a:defRPr/>
            </a:pPr>
            <a:r>
              <a:rPr lang="en-US" dirty="0"/>
              <a:t>Create a Skype account at </a:t>
            </a:r>
            <a:r>
              <a:rPr lang="en-US" dirty="0">
                <a:hlinkClick r:id="rId2"/>
              </a:rPr>
              <a:t>www.skype.com</a:t>
            </a:r>
            <a:endParaRPr lang="en-US" dirty="0"/>
          </a:p>
          <a:p>
            <a:pPr marL="228600" lvl="1" indent="0">
              <a:buNone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271894"/>
            <a:ext cx="8026400" cy="287771"/>
          </a:xfrm>
        </p:spPr>
        <p:txBody>
          <a:bodyPr/>
          <a:lstStyle/>
          <a:p>
            <a:r>
              <a:rPr lang="en-US" dirty="0"/>
              <a:t>Use Instant Messaging</a:t>
            </a:r>
            <a:endParaRPr lang="en-US" sz="1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  <p:extLst>
      <p:ext uri="{BB962C8B-B14F-4D97-AF65-F5344CB8AC3E}">
        <p14:creationId xmlns:p14="http://schemas.microsoft.com/office/powerpoint/2010/main" val="2375064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5125" y="1154113"/>
            <a:ext cx="8415338" cy="3390159"/>
          </a:xfrm>
        </p:spPr>
        <p:txBody>
          <a:bodyPr/>
          <a:lstStyle/>
          <a:p>
            <a:r>
              <a:rPr lang="en-US" dirty="0"/>
              <a:t>Calendar app allows you to manage events on your calendar</a:t>
            </a:r>
          </a:p>
          <a:p>
            <a:pPr lvl="1"/>
            <a:r>
              <a:rPr lang="en-US" dirty="0"/>
              <a:t>Schedule tasks, appointments, meetings, vacations, holidays, or other activities</a:t>
            </a:r>
          </a:p>
          <a:p>
            <a:pPr lvl="1"/>
            <a:r>
              <a:rPr lang="en-US" dirty="0"/>
              <a:t>Switch between multiple formats: Day, Week, or Month</a:t>
            </a:r>
          </a:p>
          <a:p>
            <a:r>
              <a:rPr lang="en-US" sz="1800" dirty="0"/>
              <a:t>Comes with calendars for different purposes (each calendar uses a different color)</a:t>
            </a:r>
          </a:p>
          <a:p>
            <a:pPr lvl="1"/>
            <a:r>
              <a:rPr lang="en-US" sz="1600" dirty="0"/>
              <a:t>Main</a:t>
            </a:r>
          </a:p>
          <a:p>
            <a:pPr lvl="1"/>
            <a:r>
              <a:rPr lang="en-US" sz="1600" dirty="0"/>
              <a:t>Birthday</a:t>
            </a:r>
          </a:p>
          <a:p>
            <a:pPr lvl="1"/>
            <a:r>
              <a:rPr lang="en-US" sz="1600" dirty="0"/>
              <a:t>Personal</a:t>
            </a:r>
          </a:p>
          <a:p>
            <a:pPr lvl="1"/>
            <a:r>
              <a:rPr lang="en-US" sz="1600" dirty="0"/>
              <a:t>Holidays</a:t>
            </a:r>
          </a:p>
          <a:p>
            <a:pPr lvl="1"/>
            <a:r>
              <a:rPr lang="en-US" sz="1600" dirty="0"/>
              <a:t>Work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70611"/>
            <a:ext cx="8026400" cy="290336"/>
          </a:xfrm>
        </p:spPr>
        <p:txBody>
          <a:bodyPr/>
          <a:lstStyle/>
          <a:p>
            <a:r>
              <a:rPr lang="en-US" dirty="0"/>
              <a:t>Manage Events with Calendar </a:t>
            </a:r>
            <a:r>
              <a:rPr lang="en-US" sz="1200" dirty="0"/>
              <a:t>(Slide 1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  <p:extLst>
      <p:ext uri="{BB962C8B-B14F-4D97-AF65-F5344CB8AC3E}">
        <p14:creationId xmlns:p14="http://schemas.microsoft.com/office/powerpoint/2010/main" val="1559674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3062" y="937545"/>
            <a:ext cx="8415338" cy="2923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New Calendar Event screen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70611"/>
            <a:ext cx="8026400" cy="290336"/>
          </a:xfrm>
        </p:spPr>
        <p:txBody>
          <a:bodyPr/>
          <a:lstStyle/>
          <a:p>
            <a:r>
              <a:rPr lang="en-US" dirty="0"/>
              <a:t>Manage Events with Calendar </a:t>
            </a:r>
            <a:r>
              <a:rPr lang="en-US" sz="1200" dirty="0"/>
              <a:t>(Slide 2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05911"/>
            <a:ext cx="5263230" cy="295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14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3062" y="913481"/>
            <a:ext cx="8415338" cy="3924151"/>
          </a:xfrm>
        </p:spPr>
        <p:txBody>
          <a:bodyPr/>
          <a:lstStyle/>
          <a:p>
            <a:r>
              <a:rPr lang="en-US" b="1" dirty="0"/>
              <a:t>OneDrive</a:t>
            </a:r>
            <a:r>
              <a:rPr lang="en-US" dirty="0"/>
              <a:t> is an online file hosting service </a:t>
            </a:r>
          </a:p>
          <a:p>
            <a:pPr lvl="1"/>
            <a:r>
              <a:rPr lang="en-US" sz="2000" dirty="0"/>
              <a:t>Upload files</a:t>
            </a:r>
          </a:p>
          <a:p>
            <a:pPr lvl="1"/>
            <a:r>
              <a:rPr lang="en-US" sz="2000" dirty="0"/>
              <a:t>Sync files</a:t>
            </a:r>
          </a:p>
          <a:p>
            <a:r>
              <a:rPr lang="en-US" dirty="0"/>
              <a:t>OneDrive can be accessed easily</a:t>
            </a:r>
          </a:p>
          <a:p>
            <a:pPr lvl="1"/>
            <a:r>
              <a:rPr lang="en-US" sz="2000" dirty="0"/>
              <a:t>OneDrive app in Windows 10</a:t>
            </a:r>
          </a:p>
          <a:p>
            <a:pPr lvl="1"/>
            <a:r>
              <a:rPr lang="en-US" sz="2000" dirty="0"/>
              <a:t>Web browser</a:t>
            </a:r>
          </a:p>
          <a:p>
            <a:pPr lvl="1"/>
            <a:r>
              <a:rPr lang="en-US" sz="2000" dirty="0"/>
              <a:t>Mobile device</a:t>
            </a:r>
          </a:p>
          <a:p>
            <a:r>
              <a:rPr lang="en-US" dirty="0"/>
              <a:t>Can organize your files in folders</a:t>
            </a:r>
          </a:p>
          <a:p>
            <a:r>
              <a:rPr lang="en-US" dirty="0"/>
              <a:t>Provides access to Office Online</a:t>
            </a:r>
          </a:p>
          <a:p>
            <a:pPr lvl="1"/>
            <a:r>
              <a:rPr lang="en-US" dirty="0"/>
              <a:t>Word, Excel, PowerPoint, and OneNote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70611"/>
            <a:ext cx="8026400" cy="290336"/>
          </a:xfrm>
        </p:spPr>
        <p:txBody>
          <a:bodyPr/>
          <a:lstStyle/>
          <a:p>
            <a:r>
              <a:rPr lang="en-US" dirty="0"/>
              <a:t>Store Information on OneDrive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  <p:extLst>
      <p:ext uri="{BB962C8B-B14F-4D97-AF65-F5344CB8AC3E}">
        <p14:creationId xmlns:p14="http://schemas.microsoft.com/office/powerpoint/2010/main" val="627686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957" y="731158"/>
            <a:ext cx="8415338" cy="4202689"/>
          </a:xfrm>
        </p:spPr>
        <p:txBody>
          <a:bodyPr/>
          <a:lstStyle/>
          <a:p>
            <a:r>
              <a:rPr lang="en-US" dirty="0"/>
              <a:t>Browse the web with Edge</a:t>
            </a:r>
          </a:p>
          <a:p>
            <a:r>
              <a:rPr lang="en-US" dirty="0"/>
              <a:t>Search the web</a:t>
            </a:r>
          </a:p>
          <a:p>
            <a:r>
              <a:rPr lang="en-US" dirty="0"/>
              <a:t>Manage web results</a:t>
            </a:r>
          </a:p>
          <a:p>
            <a:r>
              <a:rPr lang="en-US" dirty="0"/>
              <a:t>Add contacts to People</a:t>
            </a:r>
          </a:p>
          <a:p>
            <a:r>
              <a:rPr lang="en-US" dirty="0"/>
              <a:t>Send messages with Mail</a:t>
            </a:r>
          </a:p>
          <a:p>
            <a:r>
              <a:rPr lang="en-US" dirty="0"/>
              <a:t>Receive and respond to messages</a:t>
            </a:r>
          </a:p>
          <a:p>
            <a:r>
              <a:rPr lang="en-US" dirty="0"/>
              <a:t>Use instant messaging</a:t>
            </a:r>
          </a:p>
          <a:p>
            <a:r>
              <a:rPr lang="en-US" dirty="0"/>
              <a:t>Manage events with Calendar</a:t>
            </a:r>
          </a:p>
          <a:p>
            <a:r>
              <a:rPr lang="en-US" dirty="0"/>
              <a:t>Store information on OneDrive</a:t>
            </a: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0611"/>
            <a:ext cx="8026400" cy="290336"/>
          </a:xfrm>
        </p:spPr>
        <p:txBody>
          <a:bodyPr/>
          <a:lstStyle/>
          <a:p>
            <a:r>
              <a:rPr lang="en-US" dirty="0"/>
              <a:t>Module Objectives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5125" y="1154113"/>
            <a:ext cx="8415338" cy="3283976"/>
          </a:xfrm>
        </p:spPr>
        <p:txBody>
          <a:bodyPr/>
          <a:lstStyle/>
          <a:p>
            <a:pPr>
              <a:defRPr/>
            </a:pPr>
            <a:r>
              <a:rPr lang="en-US" dirty="0"/>
              <a:t>The</a:t>
            </a:r>
            <a:r>
              <a:rPr lang="en-US" dirty="0">
                <a:solidFill>
                  <a:srgbClr val="3399FF"/>
                </a:solidFill>
              </a:rPr>
              <a:t> </a:t>
            </a:r>
            <a:r>
              <a:rPr lang="en-US" b="1" dirty="0"/>
              <a:t>Internet</a:t>
            </a:r>
            <a:r>
              <a:rPr lang="en-US" dirty="0">
                <a:solidFill>
                  <a:srgbClr val="3399FF"/>
                </a:solidFill>
              </a:rPr>
              <a:t> </a:t>
            </a:r>
            <a:r>
              <a:rPr lang="en-US" dirty="0"/>
              <a:t>is a global collection of computers linked together to share information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b="1" dirty="0"/>
              <a:t>web (World Wide Web) </a:t>
            </a:r>
            <a:r>
              <a:rPr lang="en-US" dirty="0"/>
              <a:t>is part of the Internet that consists of websites</a:t>
            </a:r>
          </a:p>
          <a:p>
            <a:pPr lvl="1">
              <a:defRPr/>
            </a:pPr>
            <a:r>
              <a:rPr lang="en-US" b="1" dirty="0"/>
              <a:t>Website</a:t>
            </a:r>
            <a:r>
              <a:rPr lang="en-US" dirty="0"/>
              <a:t>: Contains web pages linked together</a:t>
            </a:r>
          </a:p>
          <a:p>
            <a:pPr lvl="1">
              <a:defRPr/>
            </a:pPr>
            <a:r>
              <a:rPr lang="en-US" b="1" dirty="0"/>
              <a:t>Webpages</a:t>
            </a:r>
            <a:r>
              <a:rPr lang="en-US" dirty="0"/>
              <a:t>: Specially formatted documents</a:t>
            </a:r>
          </a:p>
          <a:p>
            <a:pPr lvl="1">
              <a:defRPr/>
            </a:pPr>
            <a:r>
              <a:rPr lang="en-US" b="1" dirty="0"/>
              <a:t>Web browsers</a:t>
            </a:r>
            <a:r>
              <a:rPr lang="en-US" dirty="0"/>
              <a:t>: Software used to surf the web</a:t>
            </a:r>
          </a:p>
          <a:p>
            <a:pPr lvl="1">
              <a:defRPr/>
            </a:pPr>
            <a:r>
              <a:rPr lang="en-US" b="1" dirty="0"/>
              <a:t>Web address (URL): </a:t>
            </a:r>
            <a:r>
              <a:rPr lang="en-US" dirty="0"/>
              <a:t>Internet location of webpage</a:t>
            </a:r>
          </a:p>
          <a:p>
            <a:pPr>
              <a:defRPr/>
            </a:pPr>
            <a:r>
              <a:rPr lang="en-US" b="1" dirty="0"/>
              <a:t>Microsoft Edge </a:t>
            </a:r>
            <a:r>
              <a:rPr lang="en-US" dirty="0"/>
              <a:t>is the default web browser for Windows 10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Browse the Web with Edge</a:t>
            </a:r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0696" y="4051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960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Search the Web </a:t>
            </a:r>
            <a:r>
              <a:rPr lang="en-US" sz="1200" dirty="0"/>
              <a:t>(Slide 1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3062" y="913481"/>
            <a:ext cx="8415338" cy="1923604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search engine </a:t>
            </a:r>
            <a:r>
              <a:rPr lang="en-US" dirty="0"/>
              <a:t>is a program that searches Internet information to find what you want</a:t>
            </a:r>
          </a:p>
          <a:p>
            <a:r>
              <a:rPr lang="en-US" b="1" dirty="0"/>
              <a:t>Keywords</a:t>
            </a:r>
            <a:r>
              <a:rPr lang="en-US" dirty="0">
                <a:solidFill>
                  <a:srgbClr val="3399FF"/>
                </a:solidFill>
              </a:rPr>
              <a:t> </a:t>
            </a:r>
            <a:r>
              <a:rPr lang="en-US" dirty="0"/>
              <a:t>are the words or phrases you submit to the search engine</a:t>
            </a:r>
          </a:p>
          <a:p>
            <a:r>
              <a:rPr lang="en-US" b="1" dirty="0"/>
              <a:t>Hits</a:t>
            </a:r>
            <a:r>
              <a:rPr lang="en-US" dirty="0"/>
              <a:t> refers to the search results</a:t>
            </a:r>
          </a:p>
          <a:p>
            <a:r>
              <a:rPr lang="en-US" dirty="0"/>
              <a:t>Ways to narrow search results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2" y="2968399"/>
            <a:ext cx="8099688" cy="138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45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67662"/>
            <a:ext cx="8026400" cy="296235"/>
          </a:xfrm>
        </p:spPr>
        <p:txBody>
          <a:bodyPr/>
          <a:lstStyle/>
          <a:p>
            <a:r>
              <a:rPr lang="en-US" dirty="0"/>
              <a:t>Search the Web </a:t>
            </a:r>
            <a:r>
              <a:rPr lang="en-US" sz="1200" dirty="0"/>
              <a:t>(Slide 2 of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3062" y="913481"/>
            <a:ext cx="8415338" cy="2923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Using Find on page to locate occurrences of “</a:t>
            </a:r>
            <a:r>
              <a:rPr lang="en-US" dirty="0"/>
              <a:t>argentina</a:t>
            </a:r>
            <a:r>
              <a:rPr lang="en-US" dirty="0"/>
              <a:t>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4" y="1330469"/>
            <a:ext cx="7435516" cy="296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81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3062" y="841292"/>
            <a:ext cx="8415338" cy="3848746"/>
          </a:xfrm>
        </p:spPr>
        <p:txBody>
          <a:bodyPr/>
          <a:lstStyle/>
          <a:p>
            <a:r>
              <a:rPr lang="en-US" dirty="0"/>
              <a:t>Microsoft Edge tools</a:t>
            </a:r>
          </a:p>
          <a:p>
            <a:pPr lvl="1"/>
            <a:r>
              <a:rPr lang="en-US" dirty="0"/>
              <a:t>Bookmark</a:t>
            </a:r>
          </a:p>
          <a:p>
            <a:pPr lvl="1"/>
            <a:r>
              <a:rPr lang="en-US" dirty="0"/>
              <a:t>Favorites list</a:t>
            </a:r>
          </a:p>
          <a:p>
            <a:pPr lvl="1"/>
            <a:r>
              <a:rPr lang="en-US" dirty="0"/>
              <a:t>Reading list</a:t>
            </a:r>
          </a:p>
          <a:p>
            <a:pPr lvl="1"/>
            <a:r>
              <a:rPr lang="en-US" dirty="0"/>
              <a:t>Hub</a:t>
            </a:r>
          </a:p>
          <a:p>
            <a:pPr lvl="1"/>
            <a:r>
              <a:rPr lang="en-US" dirty="0"/>
              <a:t>History list</a:t>
            </a:r>
          </a:p>
          <a:p>
            <a:pPr lvl="1"/>
            <a:r>
              <a:rPr lang="en-US" dirty="0"/>
              <a:t>Downloads list</a:t>
            </a:r>
          </a:p>
          <a:p>
            <a:pPr lvl="1"/>
            <a:r>
              <a:rPr lang="en-US" dirty="0"/>
              <a:t>Web Notes</a:t>
            </a:r>
          </a:p>
          <a:p>
            <a:pPr lvl="2"/>
            <a:r>
              <a:rPr lang="en-US" dirty="0"/>
              <a:t>Can annotate pages including pen or highlighter markings</a:t>
            </a:r>
          </a:p>
          <a:p>
            <a:r>
              <a:rPr lang="en-US" dirty="0"/>
              <a:t>Reading view</a:t>
            </a:r>
          </a:p>
          <a:p>
            <a:pPr lvl="1"/>
            <a:r>
              <a:rPr lang="en-US" dirty="0"/>
              <a:t>View webpages without advertisements of unnecessary content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 Web Results </a:t>
            </a:r>
            <a:r>
              <a:rPr lang="en-US" sz="1200" dirty="0"/>
              <a:t>(Slide 1 of 3)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</p:spTree>
    <p:extLst>
      <p:ext uri="{BB962C8B-B14F-4D97-AF65-F5344CB8AC3E}">
        <p14:creationId xmlns:p14="http://schemas.microsoft.com/office/powerpoint/2010/main" val="2334601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62" y="853323"/>
            <a:ext cx="8415338" cy="2923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Adding a site to your Favorites or Reading list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271894"/>
            <a:ext cx="8026400" cy="287771"/>
          </a:xfrm>
        </p:spPr>
        <p:txBody>
          <a:bodyPr/>
          <a:lstStyle/>
          <a:p>
            <a:r>
              <a:rPr lang="en-US" dirty="0"/>
              <a:t>Manage Web Results </a:t>
            </a:r>
            <a:r>
              <a:rPr lang="en-US" sz="1200" dirty="0"/>
              <a:t>(Slide 2 of 3)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865" y="1337894"/>
            <a:ext cx="3031956" cy="340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76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62" y="925513"/>
            <a:ext cx="8415338" cy="2923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Annotated webpage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 Web Results </a:t>
            </a:r>
            <a:r>
              <a:rPr lang="en-US" sz="1200" dirty="0"/>
              <a:t>(Slide 3 of 3)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84" y="1408878"/>
            <a:ext cx="7339264" cy="27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24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62" y="823152"/>
            <a:ext cx="8415338" cy="1787701"/>
          </a:xfrm>
        </p:spPr>
        <p:txBody>
          <a:bodyPr/>
          <a:lstStyle/>
          <a:p>
            <a:pPr>
              <a:defRPr/>
            </a:pPr>
            <a:r>
              <a:rPr lang="en-US" dirty="0"/>
              <a:t>A </a:t>
            </a:r>
            <a:r>
              <a:rPr lang="en-US" b="1" dirty="0"/>
              <a:t>contact</a:t>
            </a:r>
            <a:r>
              <a:rPr lang="en-US" dirty="0"/>
              <a:t> is a person or company with whom you communicate</a:t>
            </a:r>
          </a:p>
          <a:p>
            <a:pPr>
              <a:defRPr/>
            </a:pPr>
            <a:r>
              <a:rPr lang="en-US" dirty="0"/>
              <a:t>Windows 10 uses the People app to manage contact information</a:t>
            </a:r>
          </a:p>
          <a:p>
            <a:pPr lvl="1">
              <a:defRPr/>
            </a:pPr>
            <a:r>
              <a:rPr lang="en-US" dirty="0"/>
              <a:t>Create contacts </a:t>
            </a:r>
          </a:p>
          <a:p>
            <a:pPr lvl="1">
              <a:defRPr/>
            </a:pPr>
            <a:r>
              <a:rPr lang="en-US" dirty="0"/>
              <a:t>Add contacts from online accounts such as Outlook, Twitter, and Skype</a:t>
            </a:r>
          </a:p>
          <a:p>
            <a:pPr lvl="1">
              <a:defRPr/>
            </a:pPr>
            <a:r>
              <a:rPr lang="en-US" dirty="0"/>
              <a:t>Additional People app tasks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271894"/>
            <a:ext cx="8026400" cy="287771"/>
          </a:xfrm>
        </p:spPr>
        <p:txBody>
          <a:bodyPr/>
          <a:lstStyle/>
          <a:p>
            <a:r>
              <a:rPr lang="en-US" dirty="0"/>
              <a:t>Add Contacts to People </a:t>
            </a:r>
            <a:r>
              <a:rPr lang="en-US" sz="1200" dirty="0"/>
              <a:t>(Slide 1 of 2)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Cengage Learning. All Rights Reserved. May not be copied, scanned, or duplicated, in whole or in part, except for use as permitted in a license distributed with a certain product or service or otherwise on a password-protected website for classroom use.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3" y="2746756"/>
            <a:ext cx="7243010" cy="185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5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ngage">
      <a:dk1>
        <a:srgbClr val="000000"/>
      </a:dk1>
      <a:lt1>
        <a:srgbClr val="FFFFFF"/>
      </a:lt1>
      <a:dk2>
        <a:srgbClr val="000000"/>
      </a:dk2>
      <a:lt2>
        <a:srgbClr val="AAAEB4"/>
      </a:lt2>
      <a:accent1>
        <a:srgbClr val="0D3857"/>
      </a:accent1>
      <a:accent2>
        <a:srgbClr val="055C91"/>
      </a:accent2>
      <a:accent3>
        <a:srgbClr val="81C0DA"/>
      </a:accent3>
      <a:accent4>
        <a:srgbClr val="B0D3DF"/>
      </a:accent4>
      <a:accent5>
        <a:srgbClr val="E0DCCD"/>
      </a:accent5>
      <a:accent6>
        <a:srgbClr val="7C7666"/>
      </a:accent6>
      <a:hlink>
        <a:srgbClr val="055C91"/>
      </a:hlink>
      <a:folHlink>
        <a:srgbClr val="81C0DA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11D53F618ADE46BF233FE4F46F27AC" ma:contentTypeVersion="0" ma:contentTypeDescription="Create a new document." ma:contentTypeScope="" ma:versionID="3d2b600632870d5641a6ad7e6a32fdd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a1222beb234debe96d12a98d24ff8a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1C6F02-0A6E-44AC-ADCA-0316485B7B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2EB1CD8-B777-471F-BC9C-EF0BFF5A30E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71B63B1-DD9B-456D-8A4C-AEA4937E99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1509</Words>
  <Application>Microsoft Office PowerPoint</Application>
  <PresentationFormat>On-screen Show (16:9)</PresentationFormat>
  <Paragraphs>123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Windows 10 Module 4</vt:lpstr>
      <vt:lpstr>Module Objectives</vt:lpstr>
      <vt:lpstr>Browse the Web with Edge</vt:lpstr>
      <vt:lpstr>Search the Web (Slide 1 of 2)</vt:lpstr>
      <vt:lpstr>Search the Web (Slide 2 of 2)</vt:lpstr>
      <vt:lpstr>Manage Web Results (Slide 1 of 3)</vt:lpstr>
      <vt:lpstr>Manage Web Results (Slide 2 of 3)</vt:lpstr>
      <vt:lpstr>Manage Web Results (Slide 3 of 3)</vt:lpstr>
      <vt:lpstr>Add Contacts to People (Slide 1 of 2)</vt:lpstr>
      <vt:lpstr>Add Contacts to People (Slide 2 of 2)</vt:lpstr>
      <vt:lpstr>Send Messages with Mail (Slide 1 of 2)</vt:lpstr>
      <vt:lpstr>Send Messages with Mail (Slide 2 of 2)</vt:lpstr>
      <vt:lpstr>Receive and Respond to Messages (Slide 1 of 2)</vt:lpstr>
      <vt:lpstr>Receive and Respond to Messages (Slide 2 of 2)</vt:lpstr>
      <vt:lpstr>Use Instant Messaging</vt:lpstr>
      <vt:lpstr>Manage Events with Calendar (Slide 1 of 2)</vt:lpstr>
      <vt:lpstr>Manage Events with Calendar (Slide 2 of 2)</vt:lpstr>
      <vt:lpstr>Store Information on OneDrive</vt:lpstr>
    </vt:vector>
  </TitlesOfParts>
  <Company>Ruder Finn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Carolyn</dc:creator>
  <cp:lastModifiedBy>Kling-Garrett, Christina</cp:lastModifiedBy>
  <cp:revision>88</cp:revision>
  <dcterms:created xsi:type="dcterms:W3CDTF">2014-09-17T20:41:57Z</dcterms:created>
  <dcterms:modified xsi:type="dcterms:W3CDTF">2016-07-20T15:49:08Z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0x0101002411D53F618ADE46BF233FE4F46F27AC</vt:lpwstr>
  </property>
  <property fmtid="{D5CDD505-2E9C-101B-9397-08002B2CF9AE}" pid="3" name="_NewReviewCycle">
    <vt:lpwstr/>
  </property>
</Properties>
</file>